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70" r:id="rId7"/>
    <p:sldId id="271" r:id="rId8"/>
    <p:sldId id="272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CC"/>
    <a:srgbClr val="CC00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1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33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3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15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9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79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23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68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38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11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52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874F-6792-4C0E-B823-361301E7BDF5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229F-D232-487F-93DA-F2AC00BFF5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09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5400" b="1" i="1" dirty="0" smtClean="0">
                <a:solidFill>
                  <a:srgbClr val="C00000"/>
                </a:solidFill>
              </a:rPr>
              <a:t>Ganztagesschule</a:t>
            </a:r>
            <a:endParaRPr lang="de-DE" sz="5400" b="1" i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71534"/>
            <a:ext cx="2232248" cy="143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0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Rund ums </a:t>
            </a:r>
            <a:r>
              <a:rPr lang="de-DE" b="1" dirty="0" err="1" smtClean="0">
                <a:solidFill>
                  <a:schemeClr val="accent6">
                    <a:lumMod val="75000"/>
                  </a:schemeClr>
                </a:solidFill>
              </a:rPr>
              <a:t>Mittagesssen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Kosten: Kann bei der Gemeinde erfragt werden</a:t>
            </a:r>
          </a:p>
          <a:p>
            <a:r>
              <a:rPr lang="de-DE" dirty="0" smtClean="0"/>
              <a:t>Kinder essen in </a:t>
            </a:r>
            <a:r>
              <a:rPr lang="de-DE" smtClean="0"/>
              <a:t>drei Schichten.</a:t>
            </a:r>
            <a:endParaRPr lang="de-DE" dirty="0" smtClean="0"/>
          </a:p>
          <a:p>
            <a:r>
              <a:rPr lang="de-DE" dirty="0" smtClean="0"/>
              <a:t>Essen </a:t>
            </a:r>
            <a:r>
              <a:rPr lang="de-DE" u="sng" dirty="0" smtClean="0"/>
              <a:t>noch</a:t>
            </a:r>
            <a:r>
              <a:rPr lang="de-DE" dirty="0" smtClean="0"/>
              <a:t> in der provisorischen „Mensa“</a:t>
            </a:r>
            <a:endParaRPr lang="de-DE" dirty="0"/>
          </a:p>
        </p:txBody>
      </p:sp>
      <p:pic>
        <p:nvPicPr>
          <p:cNvPr id="4" name="Picture 2" descr="C:\Users\Gustav-Sieber-Schule\Desktop\Homepage\Ganztagesschule Bilder\Mittagessen in der Ganztagesschu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81128"/>
            <a:ext cx="2808312" cy="179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8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Wir sind ein Team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In der Ganztagesschule arbeiten viele verschiedene Menschen zusammen. </a:t>
            </a:r>
          </a:p>
          <a:p>
            <a:pPr marL="0" indent="0">
              <a:buNone/>
            </a:pPr>
            <a:r>
              <a:rPr lang="de-DE" sz="2800" dirty="0" smtClean="0"/>
              <a:t>Dazu gehören: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Lehrerinnen und Lehrer</a:t>
            </a:r>
          </a:p>
          <a:p>
            <a:r>
              <a:rPr lang="de-DE" sz="2800" dirty="0" smtClean="0"/>
              <a:t>Erzieherinnen und Erzieher</a:t>
            </a:r>
          </a:p>
          <a:p>
            <a:r>
              <a:rPr lang="de-DE" sz="2800" dirty="0" smtClean="0"/>
              <a:t>Schulsozialarbeiterinnen</a:t>
            </a:r>
          </a:p>
          <a:p>
            <a:endParaRPr lang="de-DE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rgbClr val="FF0000"/>
                </a:solidFill>
              </a:rPr>
              <a:t>Die Kinder haben feste Bezugspersonen.</a:t>
            </a:r>
            <a:endParaRPr lang="de-DE" b="1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8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Stundenplan Klasse 1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53714"/>
              </p:ext>
            </p:extLst>
          </p:nvPr>
        </p:nvGraphicFramePr>
        <p:xfrm>
          <a:off x="395536" y="1340768"/>
          <a:ext cx="8229598" cy="4752527"/>
        </p:xfrm>
        <a:graphic>
          <a:graphicData uri="http://schemas.openxmlformats.org/drawingml/2006/table">
            <a:tbl>
              <a:tblPr firstRow="1" firstCol="1" bandRow="1"/>
              <a:tblGrid>
                <a:gridCol w="1371143"/>
                <a:gridCol w="1371691"/>
                <a:gridCol w="1440303"/>
                <a:gridCol w="1303079"/>
                <a:gridCol w="1371691"/>
                <a:gridCol w="1371691"/>
              </a:tblGrid>
              <a:tr h="2009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Zeit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Dienstag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Mittwoch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Donnerstag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07.00 – 07.45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ergänzende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kommunale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Betreuung (EKB)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3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07.45 – 08.00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08.00 – 09.30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evtl. Sprachförderung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09.30 – 09.50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7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09.50 – 11.20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11.20 – 11.30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5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11.30 – 12.15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4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12.15. – 13.25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6211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 – 15.00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Kl. 1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Angebote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Angebote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Sprachförderung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Angebote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3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15.00 – 17.00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ergänzende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kommunale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Betreuung (EKB)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0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Stundenplan Klasse 2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1018"/>
              </p:ext>
            </p:extLst>
          </p:nvPr>
        </p:nvGraphicFramePr>
        <p:xfrm>
          <a:off x="457200" y="1268761"/>
          <a:ext cx="8229599" cy="4968551"/>
        </p:xfrm>
        <a:graphic>
          <a:graphicData uri="http://schemas.openxmlformats.org/drawingml/2006/table">
            <a:tbl>
              <a:tblPr firstRow="1" firstCol="1" bandRow="1"/>
              <a:tblGrid>
                <a:gridCol w="1371143"/>
                <a:gridCol w="1333818"/>
                <a:gridCol w="1478177"/>
                <a:gridCol w="1303079"/>
                <a:gridCol w="1371691"/>
                <a:gridCol w="1371691"/>
              </a:tblGrid>
              <a:tr h="19421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Zeit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Dienstag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Mittwoch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Donnerstag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07.00 – 07.45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ergänzende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kommunale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Betreuung (EKB)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2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07.45 – 08.00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08.00 – 09.30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evtl. Sprachförderung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09.30 – 09.50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09.50 – 11.20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11.20 – 11.30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11.30 – 12.15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4891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12.15. – 13.25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9783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 – 15.00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Kl. 2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Angebote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Angebote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2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15.00 – 17.00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ergänzende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kommunale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Betreuung (EKB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Stundenplan Klasse 3 u. 4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70672"/>
              </p:ext>
            </p:extLst>
          </p:nvPr>
        </p:nvGraphicFramePr>
        <p:xfrm>
          <a:off x="457200" y="1412776"/>
          <a:ext cx="8229600" cy="4752531"/>
        </p:xfrm>
        <a:graphic>
          <a:graphicData uri="http://schemas.openxmlformats.org/drawingml/2006/table">
            <a:tbl>
              <a:tblPr firstRow="1" firstCol="1" bandRow="1"/>
              <a:tblGrid>
                <a:gridCol w="1371143"/>
                <a:gridCol w="1333818"/>
                <a:gridCol w="1478177"/>
                <a:gridCol w="1400783"/>
                <a:gridCol w="1273988"/>
                <a:gridCol w="1371691"/>
              </a:tblGrid>
              <a:tr h="1930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Zeit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Dienstag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Mittwoch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Donnerstag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Freitag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07.00 – 07.45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ergänzende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kommunale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Betreuung (EKB)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07.45 – 08.00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offener Beginn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08.00 – 09.30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evtl. Sprachförderung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09.30 – 09.50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09.50 – 11.20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 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11.20 – 11.30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Bewegungspause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11.30 – 12.15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Lernband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4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12.15. – 13.25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freie Angebotswahl für Kl. 1 – 4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Mittagessen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7491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 – 15.00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13.30-14.15 </a:t>
                      </a:r>
                      <a:r>
                        <a:rPr lang="de-DE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Angebote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13.30-14.15 </a:t>
                      </a:r>
                      <a:r>
                        <a:rPr lang="de-DE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Angebote </a:t>
                      </a: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Unterrichtsblock III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Pflichtunterricht </a:t>
                      </a:r>
                      <a:b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61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15.00 – 17.00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ergänzende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kommunale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Betreuung (EKB)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86300" algn="l"/>
                        </a:tabLs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EKB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81" marR="59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Sie haben die Wahl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CC00FF"/>
                </a:solidFill>
              </a:rPr>
              <a:t>Halbtagsschule:</a:t>
            </a:r>
            <a:r>
              <a:rPr lang="de-DE" sz="2800" dirty="0" smtClean="0"/>
              <a:t> Montag-Freitag von 8:00 – 11:15 Uhr. Ein bis zwei Nachmittage Unterricht von 13:30 – 15:00 Uhr.</a:t>
            </a:r>
          </a:p>
          <a:p>
            <a:r>
              <a:rPr lang="de-DE" sz="2800" b="1" dirty="0" smtClean="0">
                <a:solidFill>
                  <a:srgbClr val="00CC00"/>
                </a:solidFill>
              </a:rPr>
              <a:t>Halbtagsschule plus </a:t>
            </a:r>
            <a:r>
              <a:rPr lang="de-DE" sz="2800" b="1" dirty="0" err="1" smtClean="0">
                <a:solidFill>
                  <a:srgbClr val="00CC00"/>
                </a:solidFill>
              </a:rPr>
              <a:t>Lernband</a:t>
            </a:r>
            <a:r>
              <a:rPr lang="de-DE" sz="2800" b="1" dirty="0" smtClean="0">
                <a:solidFill>
                  <a:srgbClr val="00FFCC"/>
                </a:solidFill>
              </a:rPr>
              <a:t>:</a:t>
            </a:r>
            <a:r>
              <a:rPr lang="de-DE" sz="2800" b="1" dirty="0" smtClean="0">
                <a:solidFill>
                  <a:srgbClr val="336600"/>
                </a:solidFill>
              </a:rPr>
              <a:t> </a:t>
            </a:r>
            <a:r>
              <a:rPr lang="de-DE" sz="2800" dirty="0" smtClean="0"/>
              <a:t>Montag-Donnerstag von 8:00 – 12:15 Uhr, Freitag 8:00 – 11:15 Uhr. Ein bis zwei Nachmittage Unterricht von 13:30 – 15:00 Uhr.  </a:t>
            </a:r>
          </a:p>
          <a:p>
            <a:r>
              <a:rPr lang="de-DE" sz="2800" b="1" dirty="0" smtClean="0">
                <a:solidFill>
                  <a:schemeClr val="accent1"/>
                </a:solidFill>
              </a:rPr>
              <a:t>Ganztagsschule:</a:t>
            </a:r>
            <a:r>
              <a:rPr lang="de-DE" sz="2800" dirty="0" smtClean="0"/>
              <a:t> Montag-Donnerstag von 8:00 – 15:00 Uhr. Freitag von 8:00 – 11:15 Uhr.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6544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Erläuterung EKB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sz="2400" dirty="0" smtClean="0">
                <a:solidFill>
                  <a:srgbClr val="0070C0"/>
                </a:solidFill>
              </a:rPr>
              <a:t>EKB </a:t>
            </a:r>
            <a:r>
              <a:rPr lang="de-DE" sz="2400" dirty="0">
                <a:solidFill>
                  <a:srgbClr val="0070C0"/>
                </a:solidFill>
              </a:rPr>
              <a:t>15 </a:t>
            </a:r>
            <a:r>
              <a:rPr lang="de-DE" sz="2400" dirty="0"/>
              <a:t>- ergänzende kommunale Betreuung von Mo. – Fr. von 7:00 Uhr bis 8:00 Uhr und Fr. von 11:15 Uhr – 15:00 </a:t>
            </a:r>
            <a:r>
              <a:rPr lang="de-DE" sz="2400" dirty="0" smtClean="0"/>
              <a:t>Uhr.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>
                <a:solidFill>
                  <a:srgbClr val="0070C0"/>
                </a:solidFill>
              </a:rPr>
              <a:t>Das heißt: Sie können Ihr Kind täglich bereits ab 7:00 Uhr betreuen lassen und haben auch am Freitag eine Betreuung bis 15:00 Uhr. </a:t>
            </a:r>
            <a:r>
              <a:rPr lang="de-DE" sz="2400" b="1" u="sng" dirty="0" smtClean="0">
                <a:solidFill>
                  <a:srgbClr val="0070C0"/>
                </a:solidFill>
              </a:rPr>
              <a:t>Nur die Betreuung am Morgen oder nur am Freitag ist nicht buchbar.</a:t>
            </a:r>
          </a:p>
          <a:p>
            <a:r>
              <a:rPr lang="de-DE" sz="2400" b="1" u="sng" dirty="0">
                <a:solidFill>
                  <a:srgbClr val="0070C0"/>
                </a:solidFill>
              </a:rPr>
              <a:t/>
            </a:r>
            <a:br>
              <a:rPr lang="de-DE" sz="2400" b="1" u="sng" dirty="0">
                <a:solidFill>
                  <a:srgbClr val="0070C0"/>
                </a:solidFill>
              </a:rPr>
            </a:br>
            <a:r>
              <a:rPr lang="de-DE" sz="2400" dirty="0" smtClean="0">
                <a:solidFill>
                  <a:srgbClr val="0070C0"/>
                </a:solidFill>
              </a:rPr>
              <a:t>EKB </a:t>
            </a:r>
            <a:r>
              <a:rPr lang="de-DE" sz="2400" dirty="0">
                <a:solidFill>
                  <a:srgbClr val="0070C0"/>
                </a:solidFill>
              </a:rPr>
              <a:t>15 Ferien </a:t>
            </a:r>
            <a:r>
              <a:rPr lang="de-DE" sz="2400" dirty="0"/>
              <a:t>- ergänzende kommunale Betreuung von Mo – Fr. von 7:00 Uhr bis 15:00 Uhr an </a:t>
            </a:r>
            <a:r>
              <a:rPr lang="de-DE" sz="2400" dirty="0" smtClean="0"/>
              <a:t>35 </a:t>
            </a:r>
            <a:r>
              <a:rPr lang="de-DE" sz="2400" dirty="0"/>
              <a:t>Tagen pro </a:t>
            </a:r>
            <a:r>
              <a:rPr lang="de-DE" sz="2400" dirty="0" smtClean="0"/>
              <a:t>Schuljahr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solidFill>
                  <a:srgbClr val="0070C0"/>
                </a:solidFill>
              </a:rPr>
              <a:t>Wie oben und zusätzlich wird eine Betreuung an 35 Ferientagen von 7:00 – 15:00 Uhr gebucht.</a:t>
            </a:r>
            <a:endParaRPr lang="de-DE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0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Erläuterung EKB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EKB </a:t>
            </a:r>
            <a:r>
              <a:rPr lang="de-DE" sz="2400" dirty="0">
                <a:solidFill>
                  <a:srgbClr val="0070C0"/>
                </a:solidFill>
              </a:rPr>
              <a:t>17 </a:t>
            </a:r>
            <a:r>
              <a:rPr lang="de-DE" sz="2400" dirty="0"/>
              <a:t>- ergänzende kommunale Betreuung von Mo. – Fr. von 7:00 Uhr bis 8:00 Uhr und 15:00 - 17:00 Uhr sowie Fr. von 11:15 Uhr – </a:t>
            </a:r>
            <a:r>
              <a:rPr lang="de-DE" sz="2400" dirty="0" smtClean="0"/>
              <a:t>17:00 Uhr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>
                <a:solidFill>
                  <a:srgbClr val="0070C0"/>
                </a:solidFill>
              </a:rPr>
              <a:t>Das heißt: Sie können Ihr Kind von Montag – Freitag bereits ab 7:00 Uhr betreuen lassen und im Anschluss an die Ganztagesschule von 15:00 – 17:00 Uhr, freitags von 11:15 – 17:00 Uhr. </a:t>
            </a:r>
            <a:r>
              <a:rPr lang="de-DE" sz="2400" b="1" u="sng" dirty="0" smtClean="0">
                <a:solidFill>
                  <a:srgbClr val="0070C0"/>
                </a:solidFill>
              </a:rPr>
              <a:t>Auch hier kann nur das Gesamtpaket gebucht werden.</a:t>
            </a:r>
          </a:p>
          <a:p>
            <a:r>
              <a:rPr lang="de-DE" sz="2400" dirty="0" smtClean="0">
                <a:solidFill>
                  <a:srgbClr val="0070C0"/>
                </a:solidFill>
              </a:rPr>
              <a:t>EKB </a:t>
            </a:r>
            <a:r>
              <a:rPr lang="de-DE" sz="2400" dirty="0">
                <a:solidFill>
                  <a:srgbClr val="0070C0"/>
                </a:solidFill>
              </a:rPr>
              <a:t>17 Ferien </a:t>
            </a:r>
            <a:r>
              <a:rPr lang="de-DE" sz="2400" dirty="0"/>
              <a:t>- ergänzende kommunale Betreuung von Mo. – </a:t>
            </a:r>
            <a:r>
              <a:rPr lang="de-DE" sz="2400" dirty="0" smtClean="0"/>
              <a:t>Fr. von </a:t>
            </a:r>
            <a:r>
              <a:rPr lang="de-DE" sz="2400" dirty="0"/>
              <a:t>7:00 Uhr bis 17:00 Uhr an 35 Tagen pro </a:t>
            </a:r>
            <a:r>
              <a:rPr lang="de-DE" sz="2400" dirty="0" smtClean="0"/>
              <a:t>Schuljahr.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>
                <a:solidFill>
                  <a:srgbClr val="0070C0"/>
                </a:solidFill>
              </a:rPr>
              <a:t>Wie oben und zusätzliche Betreuung von Mo.-Fr. von 7:00 – 17:00 Uhr an 35 Ferientagen.</a:t>
            </a:r>
          </a:p>
          <a:p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37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Erläuterung EKB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EKB </a:t>
            </a:r>
            <a:r>
              <a:rPr lang="de-DE" dirty="0">
                <a:solidFill>
                  <a:srgbClr val="0070C0"/>
                </a:solidFill>
              </a:rPr>
              <a:t>1. Schulwoche </a:t>
            </a:r>
            <a:r>
              <a:rPr lang="de-DE" dirty="0"/>
              <a:t>– ergänzende kommunale Betreuung </a:t>
            </a:r>
            <a:r>
              <a:rPr lang="de-DE" dirty="0">
                <a:solidFill>
                  <a:srgbClr val="FF0000"/>
                </a:solidFill>
              </a:rPr>
              <a:t>für die Erstklässler</a:t>
            </a:r>
            <a:r>
              <a:rPr lang="de-DE" dirty="0"/>
              <a:t> während des Schulunterrichts am Vormittag bis zur Einschulung. Dieser Elternbeitrag wird einmalig im September fällig.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0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Angebote im Ganztag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Freispiel drinnen und draußen</a:t>
            </a:r>
          </a:p>
          <a:p>
            <a:r>
              <a:rPr lang="de-DE" dirty="0" smtClean="0"/>
              <a:t>Spielangebote</a:t>
            </a:r>
          </a:p>
          <a:p>
            <a:r>
              <a:rPr lang="de-DE" dirty="0" smtClean="0"/>
              <a:t>Kreativ-Angebote</a:t>
            </a:r>
          </a:p>
          <a:p>
            <a:r>
              <a:rPr lang="de-DE" dirty="0" smtClean="0"/>
              <a:t>Sport</a:t>
            </a:r>
          </a:p>
          <a:p>
            <a:r>
              <a:rPr lang="de-DE" dirty="0" smtClean="0"/>
              <a:t>Kochen und Backen</a:t>
            </a:r>
          </a:p>
          <a:p>
            <a:r>
              <a:rPr lang="de-DE" dirty="0" smtClean="0"/>
              <a:t>Soziales Lernen</a:t>
            </a:r>
          </a:p>
          <a:p>
            <a:r>
              <a:rPr lang="de-DE" dirty="0" smtClean="0"/>
              <a:t>Rückzugs- und Ruhemöglichkeit </a:t>
            </a:r>
          </a:p>
          <a:p>
            <a:r>
              <a:rPr lang="de-DE" dirty="0" smtClean="0"/>
              <a:t>Musik</a:t>
            </a:r>
          </a:p>
          <a:p>
            <a:r>
              <a:rPr lang="de-DE" dirty="0" smtClean="0"/>
              <a:t>und vieles mehr……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" descr="C:\Users\Gustav-Sieber-Schule\Desktop\Homepage\Ganztagesschule Bilder\Spiel im Außenberei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2376264" cy="16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ustav-Sieber-Schule\Desktop\Homepage\Ganztagesschule Bilder\Spielbetrieb Ganztagesschu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4139468"/>
            <a:ext cx="2304255" cy="17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Bildschirmpräsentation (4:3)</PresentationFormat>
  <Paragraphs>318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Stundenplan Klasse 1</vt:lpstr>
      <vt:lpstr>Stundenplan Klasse 2</vt:lpstr>
      <vt:lpstr>Stundenplan Klasse 3 u. 4</vt:lpstr>
      <vt:lpstr>Sie haben die Wahl</vt:lpstr>
      <vt:lpstr>Erläuterung EKB</vt:lpstr>
      <vt:lpstr>Erläuterung EKB</vt:lpstr>
      <vt:lpstr>Erläuterung EKB</vt:lpstr>
      <vt:lpstr>Angebote im Ganztag</vt:lpstr>
      <vt:lpstr>Rund ums Mittagesssen</vt:lpstr>
      <vt:lpstr>Wir sind ein Team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Gustav-Sieber-Schule</dc:creator>
  <cp:lastModifiedBy>Gustav-Sieber-Schule</cp:lastModifiedBy>
  <cp:revision>18</cp:revision>
  <cp:lastPrinted>2015-02-25T15:23:05Z</cp:lastPrinted>
  <dcterms:created xsi:type="dcterms:W3CDTF">2015-02-24T08:59:03Z</dcterms:created>
  <dcterms:modified xsi:type="dcterms:W3CDTF">2015-10-16T09:59:25Z</dcterms:modified>
</cp:coreProperties>
</file>